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9" r:id="rId6"/>
    <p:sldId id="272" r:id="rId7"/>
    <p:sldId id="271" r:id="rId8"/>
    <p:sldId id="273" r:id="rId9"/>
    <p:sldId id="270" r:id="rId10"/>
    <p:sldId id="261" r:id="rId11"/>
    <p:sldId id="262" r:id="rId12"/>
    <p:sldId id="264" r:id="rId13"/>
    <p:sldId id="265" r:id="rId14"/>
    <p:sldId id="267" r:id="rId15"/>
    <p:sldId id="268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Euro Script" charset="0"/>
      <p:regular r:id="rId22"/>
      <p:bold r:id="rId23"/>
    </p:embeddedFont>
    <p:embeddedFont>
      <p:font typeface="Franklin Gothic Book" pitchFamily="34" charset="0"/>
      <p:regular r:id="rId24"/>
      <p:italic r:id="rId25"/>
    </p:embeddedFont>
    <p:embeddedFont>
      <p:font typeface="Franklin Gothic Medium" pitchFamily="34" charset="0"/>
      <p:regular r:id="rId26"/>
      <p:italic r:id="rId27"/>
    </p:embeddedFont>
    <p:embeddedFont>
      <p:font typeface="Aileron Regular" charset="0"/>
      <p:bold r:id="rId28"/>
      <p:italic r:id="rId29"/>
    </p:embeddedFont>
  </p:embeddedFontLst>
  <p:defaultTextStyle>
    <a:defPPr>
      <a:defRPr lang="en-US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10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1C3E7-A0EC-4896-93ED-2406DFE17C51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F9937-766B-4165-90DD-56A2ADE47E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16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937-766B-4165-90DD-56A2ADE47E6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35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5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88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701754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701754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6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marL="0" algn="ctr" defTabSz="1632844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5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5" y="3928368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8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1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9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59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39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3"/>
            <a:ext cx="15041880" cy="536977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40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51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62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7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41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609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820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74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2153" y="2124635"/>
            <a:ext cx="12269146" cy="4828535"/>
            <a:chOff x="0" y="19050"/>
            <a:chExt cx="16562063" cy="5638689"/>
          </a:xfrm>
          <a:solidFill>
            <a:srgbClr val="7030A0"/>
          </a:solidFill>
        </p:grpSpPr>
        <p:sp>
          <p:nvSpPr>
            <p:cNvPr id="3" name="TextBox 3"/>
            <p:cNvSpPr txBox="1"/>
            <p:nvPr/>
          </p:nvSpPr>
          <p:spPr>
            <a:xfrm>
              <a:off x="0" y="19050"/>
              <a:ext cx="16562063" cy="53006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66"/>
                </a:lnSpc>
              </a:pPr>
              <a:r>
                <a:rPr lang="en-US" sz="2700" b="1" spc="248" dirty="0">
                  <a:solidFill>
                    <a:srgbClr val="FFC000"/>
                  </a:solidFill>
                  <a:latin typeface="Aileron Regular"/>
                </a:rPr>
                <a:t>OTTOBRE 2022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496399" y="699116"/>
              <a:ext cx="9568354" cy="495862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0"/>
                </a:lnSpc>
              </a:pPr>
              <a:endParaRPr lang="en-US" sz="800" b="1" dirty="0" smtClean="0">
                <a:solidFill>
                  <a:schemeClr val="accent2"/>
                </a:solidFill>
                <a:latin typeface="Aileron Heavy"/>
              </a:endParaRPr>
            </a:p>
            <a:p>
              <a:pPr algn="ctr">
                <a:lnSpc>
                  <a:spcPts val="9600"/>
                </a:lnSpc>
              </a:pPr>
              <a:r>
                <a:rPr lang="en-US" sz="8000" b="1" dirty="0" err="1" smtClean="0">
                  <a:solidFill>
                    <a:schemeClr val="accent2"/>
                  </a:solidFill>
                  <a:latin typeface="Aileron Heavy"/>
                </a:rPr>
                <a:t>Scuole</a:t>
              </a:r>
              <a:endParaRPr lang="en-US" sz="8000" b="1" dirty="0">
                <a:solidFill>
                  <a:schemeClr val="accent2"/>
                </a:solidFill>
                <a:latin typeface="Aileron Heavy"/>
              </a:endParaRPr>
            </a:p>
            <a:p>
              <a:pPr algn="ctr">
                <a:lnSpc>
                  <a:spcPts val="9600"/>
                </a:lnSpc>
              </a:pPr>
              <a:r>
                <a:rPr lang="en-US" sz="8000" b="1" dirty="0">
                  <a:solidFill>
                    <a:schemeClr val="accent2"/>
                  </a:solidFill>
                  <a:latin typeface="Aileron Heavy"/>
                </a:rPr>
                <a:t>in</a:t>
              </a:r>
            </a:p>
            <a:p>
              <a:pPr algn="ctr">
                <a:lnSpc>
                  <a:spcPts val="9600"/>
                </a:lnSpc>
                <a:spcAft>
                  <a:spcPts val="2400"/>
                </a:spcAft>
              </a:pPr>
              <a:r>
                <a:rPr lang="en-US" sz="8000" b="1" dirty="0">
                  <a:solidFill>
                    <a:schemeClr val="accent2"/>
                  </a:solidFill>
                  <a:latin typeface="Aileron Heavy"/>
                </a:rPr>
                <a:t>STE@M</a:t>
              </a: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8776"/>
            <a:ext cx="10744528" cy="213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3723"/>
            <a:ext cx="1897439" cy="86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907830" y="5746394"/>
            <a:ext cx="10106040" cy="53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2"/>
              </a:lnSpc>
            </a:pPr>
            <a:endParaRPr lang="en-US" sz="2700" spc="134" dirty="0">
              <a:solidFill>
                <a:srgbClr val="4D4A46"/>
              </a:solidFill>
              <a:latin typeface="Aileron Regular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43400" y="1983263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Ciascuna rete può candidarsi esclusivamente per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una proposta progett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uale, pena l’inammissibilità di tutte le proposte a cui partecipi. </a:t>
            </a:r>
          </a:p>
          <a:p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Ciascuna Istituzione scolastica può aderire a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una sola </a:t>
            </a:r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rete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.</a:t>
            </a:r>
            <a:endParaRPr lang="it-IT" sz="3200" spc="102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723900"/>
            <a:ext cx="42005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91400" y="723900"/>
            <a:ext cx="9673255" cy="654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0" y="1253947"/>
            <a:ext cx="586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RISORSE</a:t>
            </a:r>
          </a:p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FINANZIARIE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305800" y="1485901"/>
            <a:ext cx="8001000" cy="5386090"/>
            <a:chOff x="-1320800" y="-1617172"/>
            <a:chExt cx="11766349" cy="7809400"/>
          </a:xfrm>
        </p:grpSpPr>
        <p:sp>
          <p:nvSpPr>
            <p:cNvPr id="7" name="TextBox 7"/>
            <p:cNvSpPr txBox="1"/>
            <p:nvPr/>
          </p:nvSpPr>
          <p:spPr>
            <a:xfrm>
              <a:off x="-1320800" y="-1617172"/>
              <a:ext cx="11055149" cy="78094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446"/>
                </a:lnSpc>
              </a:pPr>
              <a:r>
                <a:rPr lang="en-US" sz="8700" b="1" dirty="0" smtClean="0">
                  <a:solidFill>
                    <a:srgbClr val="FFFDFD"/>
                  </a:solidFill>
                  <a:latin typeface="Euro Script"/>
                </a:rPr>
                <a:t>160mila euro</a:t>
              </a:r>
            </a:p>
            <a:p>
              <a:pPr>
                <a:lnSpc>
                  <a:spcPts val="8446"/>
                </a:lnSpc>
              </a:pPr>
              <a:r>
                <a:rPr lang="en-US" sz="8700" b="1" dirty="0" err="1">
                  <a:solidFill>
                    <a:srgbClr val="FFFDFD"/>
                  </a:solidFill>
                  <a:latin typeface="Euro Script"/>
                </a:rPr>
                <a:t>c</a:t>
              </a:r>
              <a:r>
                <a:rPr lang="en-US" sz="8700" b="1" dirty="0" err="1" smtClean="0">
                  <a:solidFill>
                    <a:srgbClr val="FFFDFD"/>
                  </a:solidFill>
                  <a:latin typeface="Euro Script"/>
                </a:rPr>
                <a:t>omplessivi</a:t>
              </a:r>
              <a:endParaRPr lang="en-US" sz="8700" b="1" dirty="0" smtClean="0">
                <a:solidFill>
                  <a:srgbClr val="FFFDFD"/>
                </a:solidFill>
                <a:latin typeface="Euro Script"/>
              </a:endParaRPr>
            </a:p>
            <a:p>
              <a:pPr>
                <a:lnSpc>
                  <a:spcPts val="8446"/>
                </a:lnSpc>
              </a:pPr>
              <a:endParaRPr lang="en-US" sz="8700" b="1" dirty="0" smtClean="0">
                <a:solidFill>
                  <a:srgbClr val="FFFDFD"/>
                </a:solidFill>
                <a:latin typeface="Euro Script"/>
              </a:endParaRPr>
            </a:p>
            <a:p>
              <a:pPr>
                <a:lnSpc>
                  <a:spcPts val="8446"/>
                </a:lnSpc>
              </a:pPr>
              <a:r>
                <a:rPr lang="en-US" sz="8700" b="1" dirty="0" smtClean="0">
                  <a:solidFill>
                    <a:srgbClr val="FFFDFD"/>
                  </a:solidFill>
                  <a:latin typeface="Euro Script"/>
                </a:rPr>
                <a:t>10mila euro a </a:t>
              </a:r>
              <a:r>
                <a:rPr lang="en-US" sz="8700" b="1" dirty="0" err="1" smtClean="0">
                  <a:solidFill>
                    <a:srgbClr val="FFFDFD"/>
                  </a:solidFill>
                  <a:latin typeface="Euro Script"/>
                </a:rPr>
                <a:t>progetto</a:t>
              </a:r>
              <a:endParaRPr lang="en-US" sz="8700" b="1" dirty="0">
                <a:solidFill>
                  <a:srgbClr val="FFFDFD"/>
                </a:solidFill>
                <a:latin typeface="Euro Scrip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445549" cy="872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52"/>
                </a:lnSpc>
              </a:pPr>
              <a:endParaRPr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3042" y="952500"/>
            <a:ext cx="921979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4"/>
              </a:lnSpc>
            </a:pPr>
            <a:r>
              <a:rPr lang="en-US" sz="6400" b="1" spc="330" dirty="0">
                <a:solidFill>
                  <a:srgbClr val="4D4A46"/>
                </a:solidFill>
                <a:latin typeface="Aileron Heavy"/>
              </a:rPr>
              <a:t>SPESE AMMISSIBILI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432158" y="4670141"/>
            <a:ext cx="6145306" cy="2697033"/>
            <a:chOff x="494304" y="-114300"/>
            <a:chExt cx="7475017" cy="3596044"/>
          </a:xfrm>
        </p:grpSpPr>
        <p:sp>
          <p:nvSpPr>
            <p:cNvPr id="4" name="TextBox 4"/>
            <p:cNvSpPr txBox="1"/>
            <p:nvPr/>
          </p:nvSpPr>
          <p:spPr>
            <a:xfrm>
              <a:off x="494304" y="14295"/>
              <a:ext cx="1186101" cy="1607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9"/>
                </a:lnSpc>
              </a:pPr>
              <a:r>
                <a:rPr lang="en-US" sz="7700" b="1" spc="455" dirty="0">
                  <a:solidFill>
                    <a:srgbClr val="4D4A46"/>
                  </a:solidFill>
                  <a:latin typeface="Aileron Heavy"/>
                </a:rPr>
                <a:t>3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982445" y="-114300"/>
              <a:ext cx="5986876" cy="1460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00" b="1" spc="252" dirty="0" err="1">
                  <a:solidFill>
                    <a:srgbClr val="4D4A46"/>
                  </a:solidFill>
                  <a:latin typeface="Aileron Regular"/>
                </a:rPr>
                <a:t>Acquisto</a:t>
              </a:r>
              <a:r>
                <a:rPr lang="en-US" sz="3200" b="1" spc="252" dirty="0">
                  <a:solidFill>
                    <a:srgbClr val="4D4A46"/>
                  </a:solidFill>
                  <a:latin typeface="Aileron Regular"/>
                </a:rPr>
                <a:t> di </a:t>
              </a:r>
              <a:r>
                <a:rPr lang="en-US" sz="3200" b="1" spc="252" dirty="0" err="1">
                  <a:solidFill>
                    <a:srgbClr val="4D4A46"/>
                  </a:solidFill>
                  <a:latin typeface="Aileron Regular"/>
                </a:rPr>
                <a:t>beni</a:t>
              </a:r>
              <a:endParaRPr lang="en-US" sz="3200" b="1" spc="252" dirty="0">
                <a:solidFill>
                  <a:srgbClr val="4D4A46"/>
                </a:solidFill>
                <a:latin typeface="Aileron Regular"/>
              </a:endParaRPr>
            </a:p>
            <a:p>
              <a:pPr>
                <a:lnSpc>
                  <a:spcPts val="4536"/>
                </a:lnSpc>
              </a:pPr>
              <a:endParaRPr lang="en-US" sz="2900" i="1" spc="252" dirty="0">
                <a:solidFill>
                  <a:srgbClr val="4D4A46"/>
                </a:solidFill>
                <a:latin typeface="Aileron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82445" y="745952"/>
              <a:ext cx="5986876" cy="273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Spese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per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l’acquisto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/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noleggio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di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attrezzature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e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materiale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di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consumo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,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necessari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allo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svolgimento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delle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attività</a:t>
              </a:r>
              <a:endParaRPr lang="en-US" sz="2800" spc="102" dirty="0">
                <a:solidFill>
                  <a:srgbClr val="4D4A46"/>
                </a:solidFill>
                <a:latin typeface="Aileron Heavy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276256" y="1374662"/>
              <a:ext cx="2138705" cy="114805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23277" y="2612204"/>
            <a:ext cx="5657409" cy="3186109"/>
            <a:chOff x="426111" y="-196723"/>
            <a:chExt cx="7543210" cy="4248146"/>
          </a:xfrm>
        </p:grpSpPr>
        <p:sp>
          <p:nvSpPr>
            <p:cNvPr id="9" name="TextBox 9"/>
            <p:cNvSpPr txBox="1"/>
            <p:nvPr/>
          </p:nvSpPr>
          <p:spPr>
            <a:xfrm>
              <a:off x="426111" y="-196723"/>
              <a:ext cx="1186101" cy="1607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9"/>
                </a:lnSpc>
              </a:pPr>
              <a:r>
                <a:rPr lang="en-US" sz="7700" b="1" spc="455" dirty="0">
                  <a:solidFill>
                    <a:srgbClr val="4D4A46"/>
                  </a:solidFill>
                  <a:latin typeface="Aileron Heavy"/>
                </a:rPr>
                <a:t>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82445" y="-96012"/>
              <a:ext cx="5986876" cy="702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00" b="1" spc="252" dirty="0" err="1">
                  <a:solidFill>
                    <a:srgbClr val="4D4A46"/>
                  </a:solidFill>
                  <a:latin typeface="Aileron Regular"/>
                </a:rPr>
                <a:t>Personale</a:t>
              </a:r>
              <a:r>
                <a:rPr lang="en-US" sz="3200" b="1" spc="252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b="1" spc="252" dirty="0" err="1" smtClean="0">
                  <a:solidFill>
                    <a:srgbClr val="4D4A46"/>
                  </a:solidFill>
                  <a:latin typeface="Aileron Regular"/>
                </a:rPr>
                <a:t>interno</a:t>
              </a:r>
              <a:endParaRPr lang="en-US" sz="3200" b="1" spc="252" dirty="0">
                <a:solidFill>
                  <a:srgbClr val="4D4A46"/>
                </a:solidFill>
                <a:latin typeface="Aileron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82445" y="768472"/>
              <a:ext cx="5986876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Spese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di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personale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scolastico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(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docenti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, </a:t>
              </a:r>
              <a:endParaRPr lang="en-US" sz="2800" spc="102" dirty="0" smtClean="0">
                <a:solidFill>
                  <a:srgbClr val="4D4A46"/>
                </a:solidFill>
                <a:latin typeface="Aileron Heavy"/>
              </a:endParaRPr>
            </a:p>
            <a:p>
              <a:pPr>
                <a:lnSpc>
                  <a:spcPts val="3150"/>
                </a:lnSpc>
              </a:pPr>
              <a:r>
                <a:rPr lang="en-US" sz="2800" spc="102" dirty="0" smtClean="0">
                  <a:solidFill>
                    <a:srgbClr val="4D4A46"/>
                  </a:solidFill>
                  <a:latin typeface="Aileron Heavy"/>
                </a:rPr>
                <a:t>figure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gestionali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 e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personale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ATA)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coinvolto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nelle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attività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in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orario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extracurricolare</a:t>
              </a:r>
              <a:endParaRPr lang="en-US" sz="2800" spc="102" dirty="0">
                <a:solidFill>
                  <a:srgbClr val="4D4A46"/>
                </a:solidFill>
                <a:latin typeface="Aileron Heavy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276256" y="1011950"/>
              <a:ext cx="2138705" cy="114805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467600" y="2603355"/>
            <a:ext cx="6172200" cy="2034804"/>
            <a:chOff x="0" y="-414780"/>
            <a:chExt cx="7510876" cy="271307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14780"/>
              <a:ext cx="1186101" cy="1607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9"/>
                </a:lnSpc>
              </a:pPr>
              <a:r>
                <a:rPr lang="en-US" sz="7700" b="1" spc="455" dirty="0">
                  <a:solidFill>
                    <a:srgbClr val="4D4A46"/>
                  </a:solidFill>
                  <a:latin typeface="Aileron Heavy"/>
                </a:rPr>
                <a:t>2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524000" y="-248340"/>
              <a:ext cx="5986876" cy="702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00" b="1" spc="252" dirty="0" err="1">
                  <a:solidFill>
                    <a:srgbClr val="4D4A46"/>
                  </a:solidFill>
                  <a:latin typeface="Aileron Regular"/>
                </a:rPr>
                <a:t>Personale</a:t>
              </a:r>
              <a:r>
                <a:rPr lang="en-US" sz="3200" b="1" spc="252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b="1" spc="252" dirty="0" err="1">
                  <a:solidFill>
                    <a:srgbClr val="4D4A46"/>
                  </a:solidFill>
                  <a:latin typeface="Aileron Regular"/>
                </a:rPr>
                <a:t>esterno</a:t>
              </a:r>
              <a:endParaRPr lang="en-US" sz="3200" b="1" spc="252" dirty="0">
                <a:solidFill>
                  <a:srgbClr val="4D4A46"/>
                </a:solidFill>
                <a:latin typeface="Aileron Regular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24000" y="656817"/>
              <a:ext cx="5986876" cy="164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Spese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di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personale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esterno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qualificato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 (</a:t>
              </a:r>
              <a:r>
                <a:rPr lang="en-US" sz="2800" spc="102" dirty="0" err="1">
                  <a:solidFill>
                    <a:srgbClr val="4D4A46"/>
                  </a:solidFill>
                  <a:latin typeface="Aileron Heavy"/>
                </a:rPr>
                <a:t>esperti</a:t>
              </a:r>
              <a:r>
                <a:rPr lang="en-US" sz="2800" spc="102" dirty="0">
                  <a:solidFill>
                    <a:srgbClr val="4D4A46"/>
                  </a:solidFill>
                  <a:latin typeface="Aileron Heavy"/>
                </a:rPr>
                <a:t>)</a:t>
              </a:r>
            </a:p>
          </p:txBody>
        </p:sp>
        <p:sp>
          <p:nvSpPr>
            <p:cNvPr id="22" name="AutoShape 22"/>
            <p:cNvSpPr/>
            <p:nvPr/>
          </p:nvSpPr>
          <p:spPr>
            <a:xfrm rot="-5400000">
              <a:off x="276256" y="1011950"/>
              <a:ext cx="2138705" cy="114805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592704" y="393145"/>
            <a:ext cx="4611111" cy="6986729"/>
            <a:chOff x="-163650" y="128109"/>
            <a:chExt cx="713036" cy="1080388"/>
          </a:xfrm>
        </p:grpSpPr>
        <p:sp>
          <p:nvSpPr>
            <p:cNvPr id="24" name="Freeform 24"/>
            <p:cNvSpPr/>
            <p:nvPr/>
          </p:nvSpPr>
          <p:spPr>
            <a:xfrm>
              <a:off x="-163650" y="128109"/>
              <a:ext cx="713036" cy="1080388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25" name="CasellaDiTesto 24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7645" y="2570564"/>
            <a:ext cx="6679574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0"/>
              </a:lnSpc>
            </a:pPr>
            <a:r>
              <a:rPr lang="en-US" sz="3900" b="1" spc="239" dirty="0">
                <a:solidFill>
                  <a:srgbClr val="FFFFFF"/>
                </a:solidFill>
                <a:latin typeface="Aileron Heavy"/>
              </a:rPr>
              <a:t>EQUITÀ NELL'ASSEGNAZIONE DELLE RISORSE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718875" y="3924888"/>
            <a:ext cx="5595058" cy="1061613"/>
            <a:chOff x="0" y="0"/>
            <a:chExt cx="7460077" cy="1415484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7460077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200" spc="96" dirty="0">
                  <a:solidFill>
                    <a:srgbClr val="4D4A46"/>
                  </a:solidFill>
                  <a:latin typeface="Aileron Heavy"/>
                </a:rPr>
                <a:t>PROVINCIA DI BARI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97339"/>
              <a:ext cx="746007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300" spc="120" dirty="0">
                  <a:solidFill>
                    <a:srgbClr val="4D4A46"/>
                  </a:solidFill>
                  <a:latin typeface="Aileron Regular"/>
                </a:rPr>
                <a:t>n</a:t>
              </a:r>
              <a:r>
                <a:rPr lang="en-US" sz="2300" spc="120" dirty="0" smtClean="0">
                  <a:solidFill>
                    <a:srgbClr val="4D4A46"/>
                  </a:solidFill>
                  <a:latin typeface="Aileron Regular"/>
                </a:rPr>
                <a:t>. 5 </a:t>
              </a:r>
              <a:r>
                <a:rPr lang="en-US" sz="2300" spc="120" dirty="0" err="1">
                  <a:solidFill>
                    <a:srgbClr val="4D4A46"/>
                  </a:solidFill>
                  <a:latin typeface="Aileron Regular"/>
                </a:rPr>
                <a:t>progetti</a:t>
              </a:r>
              <a:endParaRPr lang="en-US" sz="23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18875" y="5566527"/>
            <a:ext cx="5595058" cy="1061613"/>
            <a:chOff x="0" y="0"/>
            <a:chExt cx="7460077" cy="141548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7460077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200" spc="96" dirty="0">
                  <a:solidFill>
                    <a:srgbClr val="4D4A46"/>
                  </a:solidFill>
                  <a:latin typeface="Aileron Heavy"/>
                </a:rPr>
                <a:t>PROVINCIA DI BRINDISI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97339"/>
              <a:ext cx="746007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300" spc="120" dirty="0">
                  <a:solidFill>
                    <a:srgbClr val="4D4A46"/>
                  </a:solidFill>
                  <a:latin typeface="Aileron Regular"/>
                </a:rPr>
                <a:t>n.2 </a:t>
              </a:r>
              <a:r>
                <a:rPr lang="en-US" sz="2300" spc="120" dirty="0" err="1">
                  <a:solidFill>
                    <a:srgbClr val="4D4A46"/>
                  </a:solidFill>
                  <a:latin typeface="Aileron Regular"/>
                </a:rPr>
                <a:t>progetti</a:t>
              </a:r>
              <a:endParaRPr lang="en-US" sz="23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72800" y="1181100"/>
            <a:ext cx="5595058" cy="1061613"/>
            <a:chOff x="0" y="0"/>
            <a:chExt cx="7460077" cy="141548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7460077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200" spc="96" dirty="0">
                  <a:solidFill>
                    <a:srgbClr val="4D4A46"/>
                  </a:solidFill>
                  <a:latin typeface="Aileron Heavy"/>
                </a:rPr>
                <a:t>PROVINCIA DELLA BAT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97339"/>
              <a:ext cx="746007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300" spc="120">
                  <a:solidFill>
                    <a:srgbClr val="4D4A46"/>
                  </a:solidFill>
                  <a:latin typeface="Aileron Regular"/>
                </a:rPr>
                <a:t>n.2 progetti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972800" y="2806426"/>
            <a:ext cx="5595058" cy="1600220"/>
            <a:chOff x="0" y="0"/>
            <a:chExt cx="7460077" cy="213362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7460077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200" spc="96" dirty="0">
                  <a:solidFill>
                    <a:srgbClr val="4D4A46"/>
                  </a:solidFill>
                  <a:latin typeface="Aileron Heavy"/>
                </a:rPr>
                <a:t>PROVINCIA DI FOGGIA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97336"/>
              <a:ext cx="7460077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300" spc="120" dirty="0" smtClean="0">
                  <a:solidFill>
                    <a:srgbClr val="4D4A46"/>
                  </a:solidFill>
                  <a:latin typeface="Aileron Regular"/>
                </a:rPr>
                <a:t>n.2 </a:t>
              </a:r>
              <a:r>
                <a:rPr lang="en-US" sz="2300" spc="120" dirty="0" err="1">
                  <a:solidFill>
                    <a:srgbClr val="4D4A46"/>
                  </a:solidFill>
                  <a:latin typeface="Aileron Regular"/>
                </a:rPr>
                <a:t>progetti</a:t>
              </a:r>
              <a:endParaRPr lang="en-US" sz="2300" spc="120" dirty="0">
                <a:solidFill>
                  <a:srgbClr val="4D4A46"/>
                </a:solidFill>
                <a:latin typeface="Aileron Regular"/>
              </a:endParaRPr>
            </a:p>
            <a:p>
              <a:pPr>
                <a:lnSpc>
                  <a:spcPts val="4200"/>
                </a:lnSpc>
              </a:pPr>
              <a:endParaRPr lang="en-US" sz="23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972800" y="4501805"/>
            <a:ext cx="5595058" cy="1061613"/>
            <a:chOff x="0" y="0"/>
            <a:chExt cx="7460077" cy="141548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7460077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200" spc="96" dirty="0">
                  <a:solidFill>
                    <a:srgbClr val="4D4A46"/>
                  </a:solidFill>
                  <a:latin typeface="Aileron Heavy"/>
                </a:rPr>
                <a:t>PROVINCIA DI LECCE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97339"/>
              <a:ext cx="746007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300" spc="120" dirty="0" smtClean="0">
                  <a:solidFill>
                    <a:srgbClr val="4D4A46"/>
                  </a:solidFill>
                  <a:latin typeface="Aileron Regular"/>
                </a:rPr>
                <a:t>n.3 </a:t>
              </a:r>
              <a:r>
                <a:rPr lang="en-US" sz="2300" spc="120" dirty="0" err="1">
                  <a:solidFill>
                    <a:srgbClr val="4D4A46"/>
                  </a:solidFill>
                  <a:latin typeface="Aileron Regular"/>
                </a:rPr>
                <a:t>progetti</a:t>
              </a:r>
              <a:endParaRPr lang="en-US" sz="23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72800" y="6026952"/>
            <a:ext cx="5595058" cy="1061613"/>
            <a:chOff x="0" y="0"/>
            <a:chExt cx="7460077" cy="1415484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7460077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200" spc="96" dirty="0">
                  <a:solidFill>
                    <a:srgbClr val="4D4A46"/>
                  </a:solidFill>
                  <a:latin typeface="Aileron Heavy"/>
                </a:rPr>
                <a:t>PROVINCIA DI TARANTO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697339"/>
              <a:ext cx="746007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300" spc="120" dirty="0" smtClean="0">
                  <a:solidFill>
                    <a:srgbClr val="4D4A46"/>
                  </a:solidFill>
                  <a:latin typeface="Aileron Regular"/>
                </a:rPr>
                <a:t>n.2 </a:t>
              </a:r>
              <a:r>
                <a:rPr lang="en-US" sz="2300" spc="120" dirty="0" err="1">
                  <a:solidFill>
                    <a:srgbClr val="4D4A46"/>
                  </a:solidFill>
                  <a:latin typeface="Aileron Regular"/>
                </a:rPr>
                <a:t>progetti</a:t>
              </a:r>
              <a:endParaRPr lang="en-US" sz="23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09600" y="1181100"/>
            <a:ext cx="7162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DISTRIBUZIONE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400" b="1" spc="389" dirty="0">
                <a:solidFill>
                  <a:srgbClr val="4D4A46"/>
                </a:solidFill>
                <a:latin typeface="Aileron Heavy"/>
              </a:rPr>
              <a:t>TERRITORIALE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30646" y="611310"/>
            <a:ext cx="1320664" cy="6477256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876" y="876300"/>
            <a:ext cx="12898924" cy="6940169"/>
            <a:chOff x="442457" y="-9525"/>
            <a:chExt cx="15109371" cy="9253557"/>
          </a:xfrm>
        </p:grpSpPr>
        <p:sp>
          <p:nvSpPr>
            <p:cNvPr id="3" name="TextBox 3"/>
            <p:cNvSpPr txBox="1"/>
            <p:nvPr/>
          </p:nvSpPr>
          <p:spPr>
            <a:xfrm>
              <a:off x="749485" y="-9525"/>
              <a:ext cx="14363377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400" b="1" spc="330" dirty="0" err="1" smtClean="0">
                  <a:solidFill>
                    <a:srgbClr val="4D4A46"/>
                  </a:solidFill>
                  <a:latin typeface="Aileron Heavy"/>
                </a:rPr>
                <a:t>Modalità</a:t>
              </a:r>
              <a:r>
                <a:rPr lang="en-US" sz="6400" b="1" spc="330" dirty="0" smtClean="0">
                  <a:solidFill>
                    <a:srgbClr val="4D4A46"/>
                  </a:solidFill>
                  <a:latin typeface="Aileron Heavy"/>
                </a:rPr>
                <a:t> di </a:t>
              </a:r>
              <a:r>
                <a:rPr lang="en-US" sz="6400" b="1" spc="330" dirty="0" err="1" smtClean="0">
                  <a:solidFill>
                    <a:srgbClr val="4D4A46"/>
                  </a:solidFill>
                  <a:latin typeface="Aileron Heavy"/>
                </a:rPr>
                <a:t>presentazione</a:t>
              </a:r>
              <a:r>
                <a:rPr lang="en-US" sz="6400" b="1" spc="330" dirty="0" smtClean="0">
                  <a:solidFill>
                    <a:srgbClr val="4D4A46"/>
                  </a:solidFill>
                  <a:latin typeface="Aileron Heavy"/>
                </a:rPr>
                <a:t> e </a:t>
              </a:r>
              <a:r>
                <a:rPr lang="en-US" sz="6400" b="1" spc="330" dirty="0" err="1" smtClean="0">
                  <a:solidFill>
                    <a:srgbClr val="4D4A46"/>
                  </a:solidFill>
                  <a:latin typeface="Aileron Heavy"/>
                </a:rPr>
                <a:t>scadenza</a:t>
              </a:r>
              <a:endParaRPr lang="en-US" sz="6400" b="1" spc="330" dirty="0">
                <a:solidFill>
                  <a:srgbClr val="4D4A46"/>
                </a:solidFill>
                <a:latin typeface="Aileron Heav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74604" y="3344981"/>
              <a:ext cx="14977224" cy="21031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079"/>
                </a:lnSpc>
              </a:pPr>
              <a:r>
                <a:rPr lang="it-IT" sz="3200" spc="102" dirty="0">
                  <a:solidFill>
                    <a:srgbClr val="4D4A46"/>
                  </a:solidFill>
                  <a:latin typeface="Aileron Heavy"/>
                </a:rPr>
                <a:t>La domanda può essere inoltrata </a:t>
              </a:r>
              <a:r>
                <a:rPr lang="it-IT" sz="3200" b="1" spc="102" dirty="0">
                  <a:solidFill>
                    <a:srgbClr val="4D4A46"/>
                  </a:solidFill>
                  <a:latin typeface="Aileron Heavy"/>
                </a:rPr>
                <a:t>a partire dalle ore 09.00 del 24/10/2022</a:t>
              </a:r>
              <a:r>
                <a:rPr lang="it-IT" sz="3200" spc="102" dirty="0">
                  <a:solidFill>
                    <a:srgbClr val="4D4A46"/>
                  </a:solidFill>
                  <a:latin typeface="Aileron Heavy"/>
                </a:rPr>
                <a:t> e deve pervenire </a:t>
              </a:r>
              <a:r>
                <a:rPr lang="it-IT" sz="3200" b="1" spc="102" dirty="0">
                  <a:solidFill>
                    <a:srgbClr val="4D4A46"/>
                  </a:solidFill>
                  <a:latin typeface="Aileron Heavy"/>
                </a:rPr>
                <a:t>entro e non oltre le ore 09.00. del 13/11/2022</a:t>
              </a:r>
              <a:r>
                <a:rPr lang="it-IT" sz="3200" spc="102" dirty="0">
                  <a:solidFill>
                    <a:srgbClr val="4D4A46"/>
                  </a:solidFill>
                  <a:latin typeface="Aileron Heavy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74604" y="5448122"/>
              <a:ext cx="14977224" cy="3795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675"/>
                </a:lnSpc>
              </a:pPr>
              <a:r>
                <a:rPr lang="it-IT" sz="3200" spc="102" dirty="0">
                  <a:solidFill>
                    <a:srgbClr val="4D4A46"/>
                  </a:solidFill>
                  <a:latin typeface="Aileron Heavy"/>
                </a:rPr>
                <a:t>La domanda va trasmessa esclusivamente a mezzo PEC, all’indirizzo scuoleinsteam.regione@pec.rupar.puglia.it con oggetto “Avviso Scuole in STE@M: richiesta di ammissione al finanziamento” seguita dalla denominazione dell’Istituzione scolastica Capofila – Codice meccanografico”. </a:t>
              </a:r>
              <a:endParaRPr lang="en-US" sz="3200" spc="102" dirty="0">
                <a:solidFill>
                  <a:srgbClr val="4D4A46"/>
                </a:solidFill>
                <a:latin typeface="Aileron Heavy"/>
              </a:endParaRPr>
            </a:p>
            <a:p>
              <a:pPr>
                <a:lnSpc>
                  <a:spcPts val="3675"/>
                </a:lnSpc>
              </a:pPr>
              <a:endParaRPr lang="en-US" sz="2100" b="1" spc="105" dirty="0">
                <a:solidFill>
                  <a:srgbClr val="FF0000"/>
                </a:solidFill>
                <a:latin typeface="Aileron Regular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442457" y="2936875"/>
              <a:ext cx="14670405" cy="101433"/>
            </a:xfrm>
            <a:prstGeom prst="rect">
              <a:avLst/>
            </a:prstGeom>
            <a:solidFill>
              <a:srgbClr val="4D4A46"/>
            </a:solidFill>
          </p:spPr>
        </p:sp>
      </p:grpSp>
      <p:sp>
        <p:nvSpPr>
          <p:cNvPr id="8" name="CasellaDiTesto 7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790" r="21790"/>
          <a:stretch>
            <a:fillRect/>
          </a:stretch>
        </p:blipFill>
        <p:spPr>
          <a:xfrm>
            <a:off x="11887200" y="7937"/>
            <a:ext cx="6375400" cy="754284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69268" y="2587695"/>
            <a:ext cx="8729280" cy="151353"/>
          </a:xfrm>
          <a:prstGeom prst="rect">
            <a:avLst/>
          </a:prstGeom>
          <a:solidFill>
            <a:srgbClr val="FFFDFD"/>
          </a:solidFill>
        </p:spPr>
      </p:sp>
      <p:sp>
        <p:nvSpPr>
          <p:cNvPr id="6" name="TextBox 6"/>
          <p:cNvSpPr txBox="1"/>
          <p:nvPr/>
        </p:nvSpPr>
        <p:spPr>
          <a:xfrm>
            <a:off x="598066" y="1790700"/>
            <a:ext cx="8469734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87"/>
              </a:lnSpc>
            </a:pPr>
            <a:endParaRPr lang="it-IT" sz="3200" dirty="0" smtClean="0"/>
          </a:p>
          <a:p>
            <a:pPr>
              <a:lnSpc>
                <a:spcPts val="3887"/>
              </a:lnSpc>
            </a:pP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L’avviso è pubblicato sull’Albo Pretorio on-line della Regione Puglia e sul Bollettino Ufficiale della Regione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Puglia. </a:t>
            </a:r>
            <a:endParaRPr lang="it-IT" sz="3200" spc="102" dirty="0" smtClean="0">
              <a:solidFill>
                <a:srgbClr val="4D4A46"/>
              </a:solidFill>
              <a:latin typeface="Aileron Heavy"/>
            </a:endParaRPr>
          </a:p>
          <a:p>
            <a:pPr>
              <a:lnSpc>
                <a:spcPts val="3887"/>
              </a:lnSpc>
            </a:pPr>
            <a:endParaRPr lang="it-IT" sz="3200" spc="102" dirty="0">
              <a:solidFill>
                <a:srgbClr val="4D4A46"/>
              </a:solidFill>
              <a:latin typeface="Aileron Heavy"/>
            </a:endParaRPr>
          </a:p>
          <a:p>
            <a:pPr>
              <a:lnSpc>
                <a:spcPts val="3887"/>
              </a:lnSpc>
            </a:pP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RUP: Isabella Di Pinto</a:t>
            </a:r>
          </a:p>
          <a:p>
            <a:pPr>
              <a:lnSpc>
                <a:spcPts val="3887"/>
              </a:lnSpc>
            </a:pP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Tel. 0805403596</a:t>
            </a:r>
            <a:endParaRPr lang="it-IT" sz="3200" spc="102" dirty="0">
              <a:solidFill>
                <a:srgbClr val="4D4A46"/>
              </a:solidFill>
              <a:latin typeface="Aileron Heavy"/>
            </a:endParaRPr>
          </a:p>
          <a:p>
            <a:pPr>
              <a:lnSpc>
                <a:spcPts val="3887"/>
              </a:lnSpc>
            </a:pPr>
            <a:endParaRPr lang="en-US" sz="3200" spc="216" dirty="0" smtClean="0">
              <a:solidFill>
                <a:srgbClr val="FF0000"/>
              </a:solidFill>
              <a:latin typeface="Aileron Heavy"/>
            </a:endParaRPr>
          </a:p>
        </p:txBody>
      </p:sp>
      <p:sp>
        <p:nvSpPr>
          <p:cNvPr id="7" name="AutoShape 2" descr="Risultati immagini per logo regione pug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49809" y="6760468"/>
            <a:ext cx="62484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GENERE</a:t>
            </a:r>
          </a:p>
          <a:p>
            <a:pPr algn="ctr">
              <a:spcAft>
                <a:spcPts val="30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   </a:t>
            </a:r>
          </a:p>
          <a:p>
            <a:pPr algn="ctr">
              <a:spcAft>
                <a:spcPts val="300"/>
              </a:spcAft>
            </a:pP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24" y="5665165"/>
            <a:ext cx="1906369" cy="109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24979" y="266700"/>
            <a:ext cx="13749702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it-IT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AVVISO </a:t>
            </a:r>
            <a:r>
              <a:rPr lang="it-IT" sz="3600" b="1" dirty="0">
                <a:latin typeface="Arial" pitchFamily="34" charset="0"/>
                <a:cs typeface="Arial" pitchFamily="34" charset="0"/>
              </a:rPr>
              <a:t>PUBBLICO PER LA PRESENTAZIONE DI PROPOSTE PROGETTUALI FINALIZZATE ALLA COSTITUZIONE DI SCUOLE POLO STE@M</a:t>
            </a:r>
          </a:p>
          <a:p>
            <a:pPr algn="ctr"/>
            <a:endParaRPr lang="it-IT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405240" y="2552700"/>
            <a:ext cx="15316200" cy="104945"/>
          </a:xfrm>
          <a:prstGeom prst="rect">
            <a:avLst/>
          </a:prstGeom>
          <a:solidFill>
            <a:srgbClr val="4D4A46"/>
          </a:solidFill>
        </p:spPr>
      </p:sp>
      <p:pic>
        <p:nvPicPr>
          <p:cNvPr id="7" name="Picture 12" descr="Laboratori STEAM - Focus Scuola - FocusJunior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05953"/>
            <a:ext cx="5287651" cy="34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57400" y="5905500"/>
            <a:ext cx="14249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29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INIZIATIVA PROMOSSA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DA</a:t>
            </a:r>
          </a:p>
          <a:p>
            <a:pPr algn="ctr">
              <a:lnSpc>
                <a:spcPts val="4429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SEZIONE PER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L’ATTUAZIONE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DELLE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POLITICHE DI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GENERE </a:t>
            </a:r>
          </a:p>
          <a:p>
            <a:pPr algn="ctr">
              <a:lnSpc>
                <a:spcPts val="4429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SEGRETERIA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GENERALE DELLA 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PRESIDENZA 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4429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REGIONE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PUGLIA </a:t>
            </a:r>
          </a:p>
          <a:p>
            <a:pPr algn="ctr">
              <a:lnSpc>
                <a:spcPts val="4429"/>
              </a:lnSpc>
            </a:pPr>
            <a:endParaRPr lang="it-IT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4429"/>
              </a:lnSpc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D.G.R</a:t>
            </a:r>
            <a:r>
              <a:rPr lang="it-IT" sz="3200" b="1" dirty="0">
                <a:latin typeface="Arial" pitchFamily="34" charset="0"/>
                <a:cs typeface="Arial" pitchFamily="34" charset="0"/>
              </a:rPr>
              <a:t>. n. 975 dell’11.07.2022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944892"/>
            <a:ext cx="667957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4"/>
              </a:lnSpc>
            </a:pPr>
            <a:r>
              <a:rPr lang="en-US" sz="6400" b="1" spc="389" dirty="0">
                <a:solidFill>
                  <a:srgbClr val="4D4A46"/>
                </a:solidFill>
                <a:latin typeface="Aileron Heavy"/>
              </a:rPr>
              <a:t>FINALITÀ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2482" y="940145"/>
            <a:ext cx="141869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4"/>
              </a:lnSpc>
            </a:pPr>
            <a:r>
              <a:rPr lang="en-US" sz="6400" b="1" spc="389" dirty="0">
                <a:solidFill>
                  <a:srgbClr val="4D4A46"/>
                </a:solidFill>
                <a:latin typeface="Aileron Heavy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2482" y="3584399"/>
            <a:ext cx="141869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4"/>
              </a:lnSpc>
            </a:pPr>
            <a:r>
              <a:rPr lang="en-US" sz="6400" b="1" spc="389" dirty="0">
                <a:solidFill>
                  <a:srgbClr val="4D4A46"/>
                </a:solidFill>
                <a:latin typeface="Aileron Heavy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43656" y="5856641"/>
            <a:ext cx="141869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4"/>
              </a:lnSpc>
            </a:pPr>
            <a:r>
              <a:rPr lang="en-US" sz="6400" b="1" spc="389" dirty="0">
                <a:solidFill>
                  <a:srgbClr val="4D4A46"/>
                </a:solidFill>
                <a:latin typeface="Aileron Heavy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22016">
            <a:off x="8108616" y="1398125"/>
            <a:ext cx="658797" cy="5192035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10621156" y="495300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spc="102" dirty="0">
                <a:solidFill>
                  <a:srgbClr val="4D4A46"/>
                </a:solidFill>
                <a:latin typeface="Aileron Heavy"/>
              </a:rPr>
              <a:t>R</a:t>
            </a:r>
            <a:r>
              <a:rPr lang="it-IT" sz="2800" b="1" spc="102" dirty="0" smtClean="0">
                <a:solidFill>
                  <a:srgbClr val="4D4A46"/>
                </a:solidFill>
                <a:latin typeface="Aileron Heavy"/>
              </a:rPr>
              <a:t>idurre </a:t>
            </a:r>
            <a:r>
              <a:rPr lang="it-IT" sz="2800" b="1" spc="102" dirty="0">
                <a:solidFill>
                  <a:srgbClr val="4D4A46"/>
                </a:solidFill>
                <a:latin typeface="Aileron Heavy"/>
              </a:rPr>
              <a:t>il divario di genere</a:t>
            </a:r>
            <a:r>
              <a:rPr lang="it-IT" sz="2800" spc="102" dirty="0">
                <a:solidFill>
                  <a:srgbClr val="4D4A46"/>
                </a:solidFill>
                <a:latin typeface="Aileron Heavy"/>
              </a:rPr>
              <a:t> attraverso un rafforzamento delle </a:t>
            </a:r>
            <a:r>
              <a:rPr lang="it-IT" sz="2800" b="1" spc="102" dirty="0">
                <a:solidFill>
                  <a:srgbClr val="4D4A46"/>
                </a:solidFill>
                <a:latin typeface="Aileron Heavy"/>
              </a:rPr>
              <a:t>competenze </a:t>
            </a:r>
            <a:r>
              <a:rPr lang="it-IT" sz="2800" b="1" spc="102" dirty="0" err="1">
                <a:solidFill>
                  <a:srgbClr val="4D4A46"/>
                </a:solidFill>
                <a:latin typeface="Aileron Heavy"/>
              </a:rPr>
              <a:t>Stem</a:t>
            </a:r>
            <a:r>
              <a:rPr lang="it-IT" sz="2800" spc="102" dirty="0">
                <a:solidFill>
                  <a:srgbClr val="4D4A46"/>
                </a:solidFill>
                <a:latin typeface="Aileron Heavy"/>
              </a:rPr>
              <a:t> delle bambine e delle </a:t>
            </a:r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ragazze.</a:t>
            </a:r>
            <a:endParaRPr lang="it-IT" sz="2800" dirty="0"/>
          </a:p>
        </p:txBody>
      </p:sp>
      <p:sp>
        <p:nvSpPr>
          <p:cNvPr id="25" name="Rettangolo 24"/>
          <p:cNvSpPr/>
          <p:nvPr/>
        </p:nvSpPr>
        <p:spPr>
          <a:xfrm>
            <a:off x="10680277" y="3009900"/>
            <a:ext cx="6434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Sperimentare </a:t>
            </a:r>
            <a:r>
              <a:rPr lang="it-IT" sz="2800" b="1" spc="102" dirty="0" smtClean="0">
                <a:solidFill>
                  <a:srgbClr val="4D4A46"/>
                </a:solidFill>
                <a:latin typeface="Aileron Heavy"/>
              </a:rPr>
              <a:t>metodologie didattiche innovative</a:t>
            </a:r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 per l’insegnamento/apprendimento </a:t>
            </a:r>
            <a:endParaRPr lang="it-IT" sz="2800" spc="102" dirty="0" smtClean="0">
              <a:solidFill>
                <a:srgbClr val="4D4A46"/>
              </a:solidFill>
              <a:latin typeface="Aileron Heavy"/>
            </a:endParaRPr>
          </a:p>
          <a:p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delle </a:t>
            </a:r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discipline </a:t>
            </a:r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STEM.</a:t>
            </a:r>
            <a:endParaRPr lang="it-IT" sz="2800" spc="102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0778356" y="5677104"/>
            <a:ext cx="61984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Realizzare </a:t>
            </a:r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gli </a:t>
            </a:r>
            <a:r>
              <a:rPr lang="it-IT" sz="2800" b="1" spc="102" dirty="0" err="1">
                <a:solidFill>
                  <a:srgbClr val="4D4A46"/>
                </a:solidFill>
                <a:latin typeface="Aileron Heavy"/>
              </a:rPr>
              <a:t>Hackathons</a:t>
            </a:r>
            <a:r>
              <a:rPr lang="it-IT" sz="2800" spc="102" dirty="0">
                <a:solidFill>
                  <a:srgbClr val="4D4A46"/>
                </a:solidFill>
                <a:latin typeface="Aileron Heavy"/>
              </a:rPr>
              <a:t> </a:t>
            </a:r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Regionali </a:t>
            </a:r>
            <a:r>
              <a:rPr lang="it-IT" sz="2800" spc="102" dirty="0">
                <a:solidFill>
                  <a:srgbClr val="4D4A46"/>
                </a:solidFill>
                <a:latin typeface="Aileron Heavy"/>
              </a:rPr>
              <a:t>delle STEM in collaborazione con </a:t>
            </a:r>
            <a:r>
              <a:rPr lang="it-IT" sz="2800" spc="102" dirty="0" smtClean="0">
                <a:solidFill>
                  <a:srgbClr val="4D4A46"/>
                </a:solidFill>
                <a:latin typeface="Aileron Heavy"/>
              </a:rPr>
              <a:t>l’Università.</a:t>
            </a:r>
            <a:endParaRPr lang="it-IT" sz="2800" dirty="0"/>
          </a:p>
        </p:txBody>
      </p:sp>
      <p:sp>
        <p:nvSpPr>
          <p:cNvPr id="27" name="AutoShape 5"/>
          <p:cNvSpPr/>
          <p:nvPr/>
        </p:nvSpPr>
        <p:spPr>
          <a:xfrm>
            <a:off x="363504" y="2971862"/>
            <a:ext cx="7791845" cy="76076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1" name="CasellaDiTesto 10"/>
          <p:cNvSpPr txBox="1"/>
          <p:nvPr/>
        </p:nvSpPr>
        <p:spPr>
          <a:xfrm>
            <a:off x="11201400" y="8877300"/>
            <a:ext cx="6324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REGIONE PUGLIA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1176635"/>
            <a:ext cx="6934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BENEFICIARI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0" y="1638300"/>
            <a:ext cx="6881436" cy="368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I</a:t>
            </a:r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stituzioni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scolastiche statali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della regione Puglia, costituite in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reti di minimo 3 istituzioni scolastiche appartenenti allo stesso ciclo e alla medesima provincia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, con l’indicazione della scuola Capofila di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rete.</a:t>
            </a:r>
            <a:endParaRPr lang="en-US" sz="3200" spc="102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200" y="3619500"/>
            <a:ext cx="8678704" cy="76076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CasellaDiTesto 5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952500"/>
            <a:ext cx="6934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DESTINATARI/E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200" y="3619500"/>
            <a:ext cx="8678704" cy="76076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CasellaDiTesto 5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9601200" y="1333500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Studentesse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e </a:t>
            </a:r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studenti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delle reti di scuole frequentanti le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classi III e IV della scuola primaria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,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I e II della scuola secondaria di I grado e I e II della scuola secondaria di II grado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. </a:t>
            </a:r>
            <a:endParaRPr lang="it-IT" sz="3200" spc="102" dirty="0" smtClean="0">
              <a:solidFill>
                <a:srgbClr val="4D4A46"/>
              </a:solidFill>
              <a:latin typeface="Aileron Heavy"/>
            </a:endParaRPr>
          </a:p>
          <a:p>
            <a:pPr algn="just"/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La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composizione dei gruppi-classe dovrà prevedere un equilibrio di genere tra studentesse e studenti anche in considerazione delle finalità del progetto. </a:t>
            </a:r>
          </a:p>
        </p:txBody>
      </p:sp>
    </p:spTree>
    <p:extLst>
      <p:ext uri="{BB962C8B-B14F-4D97-AF65-F5344CB8AC3E}">
        <p14:creationId xmlns:p14="http://schemas.microsoft.com/office/powerpoint/2010/main" val="36550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952500"/>
            <a:ext cx="6934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CONTENUTI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200" y="3619500"/>
            <a:ext cx="8678704" cy="76076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CasellaDiTesto 5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9332260" y="266700"/>
            <a:ext cx="822063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I progetti dovranno prevedere attività che contribuiscano a sviluppare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competenze scientifiche e tecnologiche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, ma anche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soft </a:t>
            </a:r>
            <a:r>
              <a:rPr lang="it-IT" sz="3200" b="1" spc="102" dirty="0" err="1">
                <a:solidFill>
                  <a:srgbClr val="4D4A46"/>
                </a:solidFill>
                <a:latin typeface="Aileron Heavy"/>
              </a:rPr>
              <a:t>skills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, al fine di stimolare il </a:t>
            </a:r>
            <a:r>
              <a:rPr lang="it-IT" sz="3200" spc="102" dirty="0" err="1">
                <a:solidFill>
                  <a:srgbClr val="4D4A46"/>
                </a:solidFill>
                <a:latin typeface="Aileron Heavy"/>
              </a:rPr>
              <a:t>problem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 </a:t>
            </a:r>
            <a:r>
              <a:rPr lang="it-IT" sz="3200" spc="102" dirty="0" err="1">
                <a:solidFill>
                  <a:srgbClr val="4D4A46"/>
                </a:solidFill>
                <a:latin typeface="Aileron Heavy"/>
              </a:rPr>
              <a:t>solving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, incoraggiare il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pensiero creativo e innovativo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, l’approccio sperimentale e il pensiero laterale, attraverso il gioco e le arti.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Il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progetto potrà prevedere la realizzazione di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laboratori esperienziali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(fabbricazione digitale, robotica educativa, competenze digitali, programmazione, sviluppo web, sostenibilità ambientale) che sviluppino anche la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componente creativo-artistica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3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952500"/>
            <a:ext cx="8458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COLLABORAZIONE CON UNIVERSITÀ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200" y="3619500"/>
            <a:ext cx="8678704" cy="76076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CasellaDiTesto 5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9399494" y="342900"/>
            <a:ext cx="8610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Le attività saranno svolte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in collaborazione con le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Università firmatarie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del protocollo.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Ogni rete di scuole dovrà prevedere la partecipazione alle seguenti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attività curate dalle Università :</a:t>
            </a:r>
            <a:endParaRPr lang="it-IT" sz="3200" spc="102" dirty="0">
              <a:solidFill>
                <a:srgbClr val="4D4A46"/>
              </a:solidFill>
              <a:latin typeface="Aileron Heavy"/>
            </a:endParaRPr>
          </a:p>
          <a:p>
            <a:pPr lvl="0" algn="just"/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- </a:t>
            </a:r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seminari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formativi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per l’insegnamento delle discipline STEM rivolti al personale docente delle scuole di ogni ordine e grado; </a:t>
            </a:r>
          </a:p>
          <a:p>
            <a:pPr lvl="0" algn="just"/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- </a:t>
            </a:r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incontri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informativi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rivolti alla comunità educante e al territorio in relazione alla promozione degli studi STEM; </a:t>
            </a:r>
          </a:p>
          <a:p>
            <a:pPr lvl="0" algn="just"/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- </a:t>
            </a:r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laboratori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didattici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rivolti a studenti e studentesse di scuole di ogni ordine e grado.</a:t>
            </a:r>
          </a:p>
        </p:txBody>
      </p:sp>
    </p:spTree>
    <p:extLst>
      <p:ext uri="{BB962C8B-B14F-4D97-AF65-F5344CB8AC3E}">
        <p14:creationId xmlns:p14="http://schemas.microsoft.com/office/powerpoint/2010/main" val="3125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952500"/>
            <a:ext cx="84582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HACKATONS REGIONALI DELLE STEM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200" y="3619500"/>
            <a:ext cx="8678704" cy="76076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CasellaDiTesto 5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9399494" y="647700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L’evento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finale sarà caratterizzato da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processi partecipativi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e di </a:t>
            </a:r>
            <a:r>
              <a:rPr lang="it-IT" sz="3200" b="1" spc="102" dirty="0" err="1">
                <a:solidFill>
                  <a:srgbClr val="4D4A46"/>
                </a:solidFill>
                <a:latin typeface="Aileron Heavy"/>
              </a:rPr>
              <a:t>problem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 </a:t>
            </a:r>
            <a:r>
              <a:rPr lang="it-IT" sz="3200" b="1" spc="102" dirty="0" err="1">
                <a:solidFill>
                  <a:srgbClr val="4D4A46"/>
                </a:solidFill>
                <a:latin typeface="Aileron Heavy"/>
              </a:rPr>
              <a:t>solving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, piuttosto che competitivi in senso stretto, attraverso l’organizzazione di </a:t>
            </a:r>
            <a:r>
              <a:rPr lang="it-IT" sz="3200" spc="102" dirty="0" err="1">
                <a:solidFill>
                  <a:srgbClr val="4D4A46"/>
                </a:solidFill>
                <a:latin typeface="Aileron Heavy"/>
              </a:rPr>
              <a:t>Hackathons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 regionali. </a:t>
            </a:r>
            <a:endParaRPr lang="it-IT" sz="3200" spc="102" dirty="0" smtClean="0">
              <a:solidFill>
                <a:srgbClr val="4D4A46"/>
              </a:solidFill>
              <a:latin typeface="Aileron Heavy"/>
            </a:endParaRPr>
          </a:p>
          <a:p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Le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squadre potranno realizzare e presentare </a:t>
            </a:r>
            <a:r>
              <a:rPr lang="it-IT" sz="3200" b="1" spc="102" dirty="0" smtClean="0">
                <a:solidFill>
                  <a:srgbClr val="4D4A46"/>
                </a:solidFill>
                <a:latin typeface="Aileron Heavy"/>
              </a:rPr>
              <a:t>prodotti/percorsi </a:t>
            </a:r>
            <a:r>
              <a:rPr lang="it-IT" sz="3200" b="1" spc="102" dirty="0">
                <a:solidFill>
                  <a:srgbClr val="4D4A46"/>
                </a:solidFill>
                <a:latin typeface="Aileron Heavy"/>
              </a:rPr>
              <a:t>a valenza tecnico-scientifica, richiamando le competenze artistico-espressive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sviluppate durante il percorso e scegliendo liberamente la modalità e la tipologia di presentazione, al fine di non limitare la propria creatività ed originalità. </a:t>
            </a:r>
          </a:p>
        </p:txBody>
      </p:sp>
    </p:spTree>
    <p:extLst>
      <p:ext uri="{BB962C8B-B14F-4D97-AF65-F5344CB8AC3E}">
        <p14:creationId xmlns:p14="http://schemas.microsoft.com/office/powerpoint/2010/main" val="18208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96153" y="788911"/>
            <a:ext cx="10134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400" b="1" spc="389" dirty="0" smtClean="0">
                <a:solidFill>
                  <a:srgbClr val="4D4A46"/>
                </a:solidFill>
                <a:latin typeface="Aileron Heavy"/>
              </a:rPr>
              <a:t>CRONOPROGRAMMA</a:t>
            </a:r>
            <a:endParaRPr lang="en-US" sz="6400" b="1" spc="389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27529" y="2173906"/>
            <a:ext cx="8678704" cy="76076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6" name="CasellaDiTesto 5"/>
          <p:cNvSpPr txBox="1"/>
          <p:nvPr/>
        </p:nvSpPr>
        <p:spPr>
          <a:xfrm>
            <a:off x="11201400" y="8877300"/>
            <a:ext cx="6324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SEZIONE PER L’ATTUAZIONE DELLE POLITICHE DI GENERE</a:t>
            </a:r>
          </a:p>
          <a:p>
            <a:pPr algn="just">
              <a:spcAft>
                <a:spcPts val="3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SEGRETERIA GENERALE DELLA PRESIDENZA - REGIONE PUGLIA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7528" y="2705100"/>
            <a:ext cx="15831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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Costituzione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delle reti di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scuole -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Novembre 2022 </a:t>
            </a:r>
            <a:endParaRPr lang="it-IT" sz="3200" spc="102" dirty="0" smtClean="0">
              <a:solidFill>
                <a:srgbClr val="4D4A46"/>
              </a:solidFill>
              <a:latin typeface="Aileron Heavy"/>
            </a:endParaRPr>
          </a:p>
          <a:p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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Progetti formativi - Entro dicembre 2023 </a:t>
            </a:r>
          </a:p>
          <a:p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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Realizzazione degli </a:t>
            </a:r>
            <a:r>
              <a:rPr lang="it-IT" sz="3200" spc="102" dirty="0" err="1">
                <a:solidFill>
                  <a:srgbClr val="4D4A46"/>
                </a:solidFill>
                <a:latin typeface="Aileron Heavy"/>
              </a:rPr>
              <a:t>Hackathons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 Regionali delle STEM - Febbraio 2024 </a:t>
            </a:r>
          </a:p>
          <a:p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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Evento Premiazione - Marzo 2024 </a:t>
            </a:r>
          </a:p>
          <a:p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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Rendicontazione </a:t>
            </a:r>
            <a:r>
              <a:rPr lang="it-IT" sz="3200" spc="102" dirty="0" smtClean="0">
                <a:solidFill>
                  <a:srgbClr val="4D4A46"/>
                </a:solidFill>
                <a:latin typeface="Aileron Heavy"/>
              </a:rPr>
              <a:t>- </a:t>
            </a:r>
            <a:r>
              <a:rPr lang="it-IT" sz="3200" spc="102" dirty="0">
                <a:solidFill>
                  <a:srgbClr val="4D4A46"/>
                </a:solidFill>
                <a:latin typeface="Aileron Heavy"/>
              </a:rPr>
              <a:t>Entro aprile 2024 </a:t>
            </a:r>
          </a:p>
        </p:txBody>
      </p:sp>
    </p:spTree>
    <p:extLst>
      <p:ext uri="{BB962C8B-B14F-4D97-AF65-F5344CB8AC3E}">
        <p14:creationId xmlns:p14="http://schemas.microsoft.com/office/powerpoint/2010/main" val="3543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259</TotalTime>
  <Words>858</Words>
  <Application>Microsoft Office PowerPoint</Application>
  <PresentationFormat>Personalizzato</PresentationFormat>
  <Paragraphs>112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Tunga</vt:lpstr>
      <vt:lpstr>Wingdings</vt:lpstr>
      <vt:lpstr>Calibri</vt:lpstr>
      <vt:lpstr>Euro Script</vt:lpstr>
      <vt:lpstr>Aileron Heavy</vt:lpstr>
      <vt:lpstr>Franklin Gothic Book</vt:lpstr>
      <vt:lpstr>Franklin Gothic Medium</vt:lpstr>
      <vt:lpstr>Aileron Regular</vt:lpstr>
      <vt:lpstr>Angoli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Spazio alla scuola.</dc:title>
  <dc:creator>Tassielli</dc:creator>
  <cp:lastModifiedBy>Tiziana Mangarella</cp:lastModifiedBy>
  <cp:revision>32</cp:revision>
  <dcterms:created xsi:type="dcterms:W3CDTF">2006-08-16T00:00:00Z</dcterms:created>
  <dcterms:modified xsi:type="dcterms:W3CDTF">2022-10-19T08:24:07Z</dcterms:modified>
  <dc:identifier>DADpUeAxArQ</dc:identifier>
</cp:coreProperties>
</file>